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60" r:id="rId4"/>
    <p:sldId id="261" r:id="rId5"/>
    <p:sldId id="262" r:id="rId6"/>
    <p:sldId id="263" r:id="rId7"/>
    <p:sldId id="264" r:id="rId8"/>
    <p:sldId id="257" r:id="rId9"/>
    <p:sldId id="286" r:id="rId10"/>
    <p:sldId id="288" r:id="rId11"/>
    <p:sldId id="289" r:id="rId12"/>
    <p:sldId id="265" r:id="rId13"/>
    <p:sldId id="266" r:id="rId14"/>
    <p:sldId id="267" r:id="rId15"/>
    <p:sldId id="268" r:id="rId16"/>
    <p:sldId id="269" r:id="rId17"/>
    <p:sldId id="270" r:id="rId18"/>
    <p:sldId id="258" r:id="rId19"/>
    <p:sldId id="275" r:id="rId20"/>
    <p:sldId id="276" r:id="rId21"/>
    <p:sldId id="278" r:id="rId22"/>
    <p:sldId id="279" r:id="rId23"/>
    <p:sldId id="280" r:id="rId24"/>
    <p:sldId id="285" r:id="rId25"/>
    <p:sldId id="284" r:id="rId26"/>
  </p:sldIdLst>
  <p:sldSz cx="9144000" cy="6858000" type="screen4x3"/>
  <p:notesSz cx="6858000" cy="9144000"/>
  <p:custDataLst>
    <p:tags r:id="rId27"/>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5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0"/>
      </p:cViewPr>
      <p:guideLst>
        <p:guide orient="horz" pos="2154"/>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0.xml"/><Relationship Id="rId7" Type="http://schemas.openxmlformats.org/officeDocument/2006/relationships/image" Target="../media/image19.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8.jpeg"/><Relationship Id="rId5" Type="http://schemas.openxmlformats.org/officeDocument/2006/relationships/slideLayout" Target="../slideLayouts/slideLayout12.xml"/><Relationship Id="rId10" Type="http://schemas.openxmlformats.org/officeDocument/2006/relationships/image" Target="../media/image22.png"/><Relationship Id="rId4" Type="http://schemas.openxmlformats.org/officeDocument/2006/relationships/tags" Target="../tags/tag11.xml"/><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31.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2.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3.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4.pn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5.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111885" y="3231515"/>
            <a:ext cx="7346315" cy="834390"/>
          </a:xfrm>
          <a:prstGeom prst="rect">
            <a:avLst/>
          </a:prstGeom>
          <a:noFill/>
          <a:ln w="9525">
            <a:noFill/>
          </a:ln>
        </p:spPr>
        <p:txBody>
          <a:bodyPr>
            <a:noAutofit/>
          </a:bodyPr>
          <a:lstStyle/>
          <a:p>
            <a:r>
              <a:rPr 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One Piece Closed Ostomy Bag</a:t>
            </a:r>
            <a:endParaRPr lang="en-US" alt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107504"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188640" y="941923"/>
            <a:ext cx="5312831" cy="6345557"/>
          </a:xfrm>
          <a:prstGeom prst="rect">
            <a:avLst/>
          </a:prstGeom>
        </p:spPr>
      </p:pic>
      <p:sp>
        <p:nvSpPr>
          <p:cNvPr id="6" name="文本框 5"/>
          <p:cNvSpPr txBox="1"/>
          <p:nvPr/>
        </p:nvSpPr>
        <p:spPr>
          <a:xfrm>
            <a:off x="4175693" y="1052736"/>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4275166" y="2118562"/>
            <a:ext cx="4329282"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3-1.jpg一件式造口袋-3-1"/>
          <p:cNvPicPr>
            <a:picLocks noChangeAspect="1"/>
          </p:cNvPicPr>
          <p:nvPr/>
        </p:nvPicPr>
        <p:blipFill>
          <a:blip r:embed="rId3" cstate="email"/>
          <a:srcRect/>
          <a:stretch>
            <a:fillRect/>
          </a:stretch>
        </p:blipFill>
        <p:spPr>
          <a:xfrm>
            <a:off x="0" y="0"/>
            <a:ext cx="9144000" cy="6858000"/>
          </a:xfrm>
          <a:prstGeom prst="rect">
            <a:avLst/>
          </a:prstGeom>
        </p:spPr>
      </p:pic>
      <p:pic>
        <p:nvPicPr>
          <p:cNvPr id="4" name="图片 3" descr="D:\OneDrive\桌面\IMG_4049.pngIMG_4049"/>
          <p:cNvPicPr>
            <a:picLocks noChangeAspect="1"/>
          </p:cNvPicPr>
          <p:nvPr/>
        </p:nvPicPr>
        <p:blipFill>
          <a:blip r:embed="rId4" cstate="email"/>
          <a:srcRect/>
          <a:stretch>
            <a:fillRect/>
          </a:stretch>
        </p:blipFill>
        <p:spPr>
          <a:xfrm rot="1260000">
            <a:off x="4241165" y="33020"/>
            <a:ext cx="4368165" cy="6595745"/>
          </a:xfrm>
          <a:prstGeom prst="rect">
            <a:avLst/>
          </a:prstGeom>
        </p:spPr>
      </p:pic>
      <p:pic>
        <p:nvPicPr>
          <p:cNvPr id="6" name="图片 5" descr="一件式造口袋-3-3"/>
          <p:cNvPicPr>
            <a:picLocks noChangeAspect="1"/>
          </p:cNvPicPr>
          <p:nvPr/>
        </p:nvPicPr>
        <p:blipFill>
          <a:blip r:embed="rId5" cstate="email"/>
          <a:stretch>
            <a:fillRect/>
          </a:stretch>
        </p:blipFill>
        <p:spPr>
          <a:xfrm flipH="1">
            <a:off x="7235825" y="2780665"/>
            <a:ext cx="239395" cy="239395"/>
          </a:xfrm>
          <a:prstGeom prst="rect">
            <a:avLst/>
          </a:prstGeom>
        </p:spPr>
      </p:pic>
      <p:pic>
        <p:nvPicPr>
          <p:cNvPr id="7" name="图片 6" descr="一件式造口袋-3-3"/>
          <p:cNvPicPr>
            <a:picLocks noChangeAspect="1"/>
          </p:cNvPicPr>
          <p:nvPr>
            <p:custDataLst>
              <p:tags r:id="rId1"/>
            </p:custDataLst>
          </p:nvPr>
        </p:nvPicPr>
        <p:blipFill>
          <a:blip r:embed="rId5" cstate="email"/>
          <a:stretch>
            <a:fillRect/>
          </a:stretch>
        </p:blipFill>
        <p:spPr>
          <a:xfrm flipH="1">
            <a:off x="5219700" y="3246755"/>
            <a:ext cx="243205" cy="243205"/>
          </a:xfrm>
          <a:prstGeom prst="rect">
            <a:avLst/>
          </a:prstGeom>
        </p:spPr>
      </p:pic>
      <p:sp>
        <p:nvSpPr>
          <p:cNvPr id="9" name="文本框 8"/>
          <p:cNvSpPr txBox="1"/>
          <p:nvPr/>
        </p:nvSpPr>
        <p:spPr>
          <a:xfrm>
            <a:off x="395605" y="942975"/>
            <a:ext cx="4590415" cy="1076325"/>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Of Stoma Bag</a:t>
            </a:r>
          </a:p>
        </p:txBody>
      </p:sp>
      <p:sp>
        <p:nvSpPr>
          <p:cNvPr id="10" name="文本框 9"/>
          <p:cNvSpPr txBox="1"/>
          <p:nvPr/>
        </p:nvSpPr>
        <p:spPr>
          <a:xfrm>
            <a:off x="395605" y="2491740"/>
            <a:ext cx="3048000" cy="1015663"/>
          </a:xfrm>
          <a:prstGeom prst="rect">
            <a:avLst/>
          </a:prstGeom>
          <a:noFill/>
        </p:spPr>
        <p:txBody>
          <a:bodyPr wrap="square" rtlCol="0">
            <a:spAutoFit/>
          </a:bodyPr>
          <a:lstStyle/>
          <a:p>
            <a:r>
              <a:rPr lang="zh-CN" altLang="en-US" sz="2000" dirty="0">
                <a:solidFill>
                  <a:schemeClr val="bg1"/>
                </a:solidFill>
                <a:latin typeface="Calibri" panose="020F0502020204030204" charset="0"/>
                <a:cs typeface="Calibri" panose="020F0502020204030204" charset="0"/>
              </a:rPr>
              <a:t>1</a:t>
            </a:r>
            <a:r>
              <a:rPr lang="en-US" altLang="zh-CN" sz="2000" dirty="0">
                <a:solidFill>
                  <a:schemeClr val="bg1"/>
                </a:solidFill>
                <a:latin typeface="Calibri" panose="020F0502020204030204" charset="0"/>
                <a:cs typeface="Calibri" panose="020F0502020204030204" charset="0"/>
              </a:rPr>
              <a:t>. </a:t>
            </a:r>
            <a:r>
              <a:rPr lang="zh-CN" altLang="en-US" sz="2000" dirty="0">
                <a:solidFill>
                  <a:schemeClr val="bg1"/>
                </a:solidFill>
                <a:latin typeface="Calibri" panose="020F0502020204030204" charset="0"/>
                <a:cs typeface="Calibri" panose="020F0502020204030204" charset="0"/>
              </a:rPr>
              <a:t>Hydrocolloid barrier with unique formula and special design</a:t>
            </a:r>
          </a:p>
        </p:txBody>
      </p:sp>
      <p:sp>
        <p:nvSpPr>
          <p:cNvPr id="11" name="文本框 10"/>
          <p:cNvSpPr txBox="1"/>
          <p:nvPr/>
        </p:nvSpPr>
        <p:spPr>
          <a:xfrm>
            <a:off x="395605" y="3600450"/>
            <a:ext cx="3048000" cy="645160"/>
          </a:xfrm>
          <a:prstGeom prst="rect">
            <a:avLst/>
          </a:prstGeom>
          <a:noFill/>
        </p:spPr>
        <p:txBody>
          <a:bodyPr wrap="square" rtlCol="0">
            <a:spAutoFit/>
          </a:bodyPr>
          <a:lstStyle/>
          <a:p>
            <a:r>
              <a:rPr lang="zh-CN" altLang="en-US" dirty="0">
                <a:solidFill>
                  <a:schemeClr val="bg1"/>
                </a:solidFill>
                <a:latin typeface="Calibri" panose="020F0502020204030204" charset="0"/>
                <a:cs typeface="Calibri" panose="020F0502020204030204" charset="0"/>
              </a:rPr>
              <a:t>2</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Soft and comfortable ultra-thin non-woven outer lining</a:t>
            </a:r>
          </a:p>
        </p:txBody>
      </p:sp>
      <p:sp>
        <p:nvSpPr>
          <p:cNvPr id="12" name="文本框 11"/>
          <p:cNvSpPr txBox="1"/>
          <p:nvPr/>
        </p:nvSpPr>
        <p:spPr>
          <a:xfrm>
            <a:off x="395605" y="4364990"/>
            <a:ext cx="3048000" cy="368300"/>
          </a:xfrm>
          <a:prstGeom prst="rect">
            <a:avLst/>
          </a:prstGeom>
          <a:noFill/>
        </p:spPr>
        <p:txBody>
          <a:bodyPr wrap="square" rtlCol="0">
            <a:spAutoFit/>
          </a:bodyPr>
          <a:lstStyle/>
          <a:p>
            <a:r>
              <a:rPr lang="zh-CN" altLang="en-US" dirty="0">
                <a:solidFill>
                  <a:schemeClr val="bg1"/>
                </a:solidFill>
                <a:latin typeface="Calibri" panose="020F0502020204030204" charset="0"/>
                <a:cs typeface="Calibri" panose="020F0502020204030204" charset="0"/>
              </a:rPr>
              <a:t>3</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Flexible, Sealed bag</a:t>
            </a:r>
          </a:p>
        </p:txBody>
      </p:sp>
      <p:sp>
        <p:nvSpPr>
          <p:cNvPr id="15" name="文本框 14"/>
          <p:cNvSpPr txBox="1"/>
          <p:nvPr/>
        </p:nvSpPr>
        <p:spPr>
          <a:xfrm>
            <a:off x="4633595" y="3543935"/>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6" name="文本框 15"/>
          <p:cNvSpPr txBox="1"/>
          <p:nvPr/>
        </p:nvSpPr>
        <p:spPr>
          <a:xfrm>
            <a:off x="7065645" y="3141980"/>
            <a:ext cx="3048000" cy="275590"/>
          </a:xfrm>
          <a:prstGeom prst="rect">
            <a:avLst/>
          </a:prstGeom>
          <a:noFill/>
        </p:spPr>
        <p:txBody>
          <a:bodyPr wrap="square" rtlCol="0">
            <a:spAutoFit/>
          </a:bodyPr>
          <a:lstStyle/>
          <a:p>
            <a:r>
              <a:rPr lang="zh-CN" altLang="en-US" sz="1200" b="1">
                <a:latin typeface="Calibri" panose="020F0502020204030204" charset="0"/>
                <a:cs typeface="Calibri" panose="020F0502020204030204" charset="0"/>
              </a:rPr>
              <a:t>Hydrocolloid Barrier</a:t>
            </a:r>
          </a:p>
        </p:txBody>
      </p:sp>
      <p:sp>
        <p:nvSpPr>
          <p:cNvPr id="17" name="文本框 16"/>
          <p:cNvSpPr txBox="1"/>
          <p:nvPr/>
        </p:nvSpPr>
        <p:spPr>
          <a:xfrm>
            <a:off x="467361" y="5705474"/>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4-1.jpg一件式造口袋-4-1"/>
          <p:cNvPicPr>
            <a:picLocks noChangeAspect="1"/>
          </p:cNvPicPr>
          <p:nvPr/>
        </p:nvPicPr>
        <p:blipFill>
          <a:blip r:embed="rId4" cstate="email"/>
          <a:srcRect/>
          <a:stretch>
            <a:fillRect/>
          </a:stretch>
        </p:blipFill>
        <p:spPr>
          <a:xfrm>
            <a:off x="0" y="0"/>
            <a:ext cx="9144000" cy="6858000"/>
          </a:xfrm>
          <a:prstGeom prst="rect">
            <a:avLst/>
          </a:prstGeom>
        </p:spPr>
      </p:pic>
      <p:pic>
        <p:nvPicPr>
          <p:cNvPr id="4" name="图片 3" descr="D:\OneDrive\桌面\IMG_4050.pngIMG_4050"/>
          <p:cNvPicPr>
            <a:picLocks noChangeAspect="1"/>
          </p:cNvPicPr>
          <p:nvPr/>
        </p:nvPicPr>
        <p:blipFill>
          <a:blip r:embed="rId5" cstate="email"/>
          <a:srcRect/>
          <a:stretch>
            <a:fillRect/>
          </a:stretch>
        </p:blipFill>
        <p:spPr>
          <a:xfrm rot="19560000" flipH="1">
            <a:off x="617855" y="114300"/>
            <a:ext cx="4381500" cy="6539865"/>
          </a:xfrm>
          <a:prstGeom prst="rect">
            <a:avLst/>
          </a:prstGeom>
        </p:spPr>
      </p:pic>
      <p:pic>
        <p:nvPicPr>
          <p:cNvPr id="6" name="图片 5" descr="一件式造口袋-3-3"/>
          <p:cNvPicPr>
            <a:picLocks noChangeAspect="1"/>
          </p:cNvPicPr>
          <p:nvPr/>
        </p:nvPicPr>
        <p:blipFill>
          <a:blip r:embed="rId6" cstate="email"/>
          <a:stretch>
            <a:fillRect/>
          </a:stretch>
        </p:blipFill>
        <p:spPr>
          <a:xfrm flipH="1">
            <a:off x="2688273" y="1772602"/>
            <a:ext cx="239395" cy="239395"/>
          </a:xfrm>
          <a:prstGeom prst="rect">
            <a:avLst/>
          </a:prstGeom>
        </p:spPr>
      </p:pic>
      <p:pic>
        <p:nvPicPr>
          <p:cNvPr id="7" name="图片 6" descr="一件式造口袋-3-3"/>
          <p:cNvPicPr>
            <a:picLocks noChangeAspect="1"/>
          </p:cNvPicPr>
          <p:nvPr>
            <p:custDataLst>
              <p:tags r:id="rId1"/>
            </p:custDataLst>
          </p:nvPr>
        </p:nvPicPr>
        <p:blipFill>
          <a:blip r:embed="rId6" cstate="email"/>
          <a:stretch>
            <a:fillRect/>
          </a:stretch>
        </p:blipFill>
        <p:spPr>
          <a:xfrm flipH="1">
            <a:off x="1764030" y="548640"/>
            <a:ext cx="243205" cy="243205"/>
          </a:xfrm>
          <a:prstGeom prst="rect">
            <a:avLst/>
          </a:prstGeom>
        </p:spPr>
      </p:pic>
      <p:sp>
        <p:nvSpPr>
          <p:cNvPr id="5" name="文本框 4"/>
          <p:cNvSpPr txBox="1"/>
          <p:nvPr/>
        </p:nvSpPr>
        <p:spPr>
          <a:xfrm>
            <a:off x="1691640" y="79184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Activated </a:t>
            </a:r>
            <a:r>
              <a:rPr lang="en-US" altLang="zh-CN" sz="1400" b="1">
                <a:latin typeface="Calibri" panose="020F0502020204030204" charset="0"/>
                <a:cs typeface="Calibri" panose="020F0502020204030204" charset="0"/>
              </a:rPr>
              <a:t>C</a:t>
            </a:r>
            <a:r>
              <a:rPr lang="zh-CN" altLang="en-US" sz="1400" b="1">
                <a:latin typeface="Calibri" panose="020F0502020204030204" charset="0"/>
                <a:cs typeface="Calibri" panose="020F0502020204030204" charset="0"/>
              </a:rPr>
              <a:t>arbon </a:t>
            </a:r>
            <a:r>
              <a:rPr lang="en-US" altLang="zh-CN" sz="1400" b="1">
                <a:latin typeface="Calibri" panose="020F0502020204030204" charset="0"/>
                <a:cs typeface="Calibri" panose="020F0502020204030204" charset="0"/>
              </a:rPr>
              <a:t>F</a:t>
            </a:r>
            <a:r>
              <a:rPr lang="zh-CN" altLang="en-US" sz="1400" b="1">
                <a:latin typeface="Calibri" panose="020F0502020204030204" charset="0"/>
                <a:cs typeface="Calibri" panose="020F0502020204030204" charset="0"/>
              </a:rPr>
              <a:t>ilter</a:t>
            </a:r>
          </a:p>
        </p:txBody>
      </p:sp>
      <p:sp>
        <p:nvSpPr>
          <p:cNvPr id="9" name="文本框 8"/>
          <p:cNvSpPr txBox="1"/>
          <p:nvPr/>
        </p:nvSpPr>
        <p:spPr>
          <a:xfrm>
            <a:off x="4500245" y="2893060"/>
            <a:ext cx="3048000" cy="368300"/>
          </a:xfrm>
          <a:prstGeom prst="rect">
            <a:avLst/>
          </a:prstGeom>
          <a:noFill/>
        </p:spPr>
        <p:txBody>
          <a:bodyPr wrap="square" rtlCol="0">
            <a:spAutoFit/>
          </a:bodyPr>
          <a:lstStyle/>
          <a:p>
            <a:r>
              <a:rPr lang="zh-CN" altLang="en-US"/>
              <a:t> </a:t>
            </a:r>
          </a:p>
        </p:txBody>
      </p:sp>
      <p:sp>
        <p:nvSpPr>
          <p:cNvPr id="10" name="文本框 9"/>
          <p:cNvSpPr txBox="1"/>
          <p:nvPr>
            <p:custDataLst>
              <p:tags r:id="rId2"/>
            </p:custDataLst>
          </p:nvPr>
        </p:nvSpPr>
        <p:spPr>
          <a:xfrm>
            <a:off x="2771492" y="1844848"/>
            <a:ext cx="3048000" cy="306705"/>
          </a:xfrm>
          <a:prstGeom prst="rect">
            <a:avLst/>
          </a:prstGeom>
          <a:noFill/>
        </p:spPr>
        <p:txBody>
          <a:bodyPr wrap="square" rtlCol="0">
            <a:spAutoFit/>
          </a:bodyPr>
          <a:lstStyle/>
          <a:p>
            <a:r>
              <a:rPr lang="zh-CN" altLang="en-US" sz="1400" b="1" dirty="0">
                <a:latin typeface="Calibri" panose="020F0502020204030204" charset="0"/>
                <a:cs typeface="Calibri" panose="020F0502020204030204" charset="0"/>
                <a:sym typeface="+mn-ea"/>
              </a:rPr>
              <a:t>View Port </a:t>
            </a:r>
            <a:endParaRPr lang="zh-CN" altLang="en-US" sz="1400" b="1" dirty="0">
              <a:latin typeface="Calibri" panose="020F0502020204030204" charset="0"/>
              <a:cs typeface="Calibri" panose="020F0502020204030204" charset="0"/>
            </a:endParaRPr>
          </a:p>
        </p:txBody>
      </p:sp>
      <p:sp>
        <p:nvSpPr>
          <p:cNvPr id="12" name="文本框 11"/>
          <p:cNvSpPr txBox="1"/>
          <p:nvPr/>
        </p:nvSpPr>
        <p:spPr>
          <a:xfrm>
            <a:off x="5147945" y="1628775"/>
            <a:ext cx="3732530" cy="2062103"/>
          </a:xfrm>
          <a:prstGeom prst="rect">
            <a:avLst/>
          </a:prstGeom>
          <a:noFill/>
        </p:spPr>
        <p:txBody>
          <a:bodyPr wrap="square" rtlCol="0">
            <a:spAutoFit/>
          </a:bodyPr>
          <a:lstStyle/>
          <a:p>
            <a:r>
              <a:rPr lang="zh-CN" altLang="en-US" sz="2000" b="1" dirty="0">
                <a:solidFill>
                  <a:schemeClr val="bg1"/>
                </a:solidFill>
                <a:latin typeface="Calibri" panose="020F0502020204030204" charset="0"/>
                <a:cs typeface="Calibri" panose="020F0502020204030204" charset="0"/>
              </a:rPr>
              <a:t>4</a:t>
            </a:r>
            <a:r>
              <a:rPr lang="en-US" altLang="zh-CN" sz="2000" b="1" dirty="0">
                <a:solidFill>
                  <a:schemeClr val="bg1"/>
                </a:solidFill>
                <a:latin typeface="Calibri" panose="020F0502020204030204" charset="0"/>
                <a:cs typeface="Calibri" panose="020F0502020204030204" charset="0"/>
              </a:rPr>
              <a:t>. </a:t>
            </a:r>
            <a:r>
              <a:rPr lang="zh-CN" altLang="en-US" sz="2000" b="1" dirty="0">
                <a:solidFill>
                  <a:schemeClr val="bg1"/>
                </a:solidFill>
                <a:latin typeface="Calibri" panose="020F0502020204030204" charset="0"/>
                <a:cs typeface="Calibri" panose="020F0502020204030204" charset="0"/>
              </a:rPr>
              <a:t>convenient observation</a:t>
            </a:r>
          </a:p>
          <a:p>
            <a:endParaRPr lang="en-US" altLang="zh-CN" sz="2000" b="1" dirty="0">
              <a:solidFill>
                <a:schemeClr val="bg1"/>
              </a:solidFill>
              <a:latin typeface="Calibri" panose="020F0502020204030204" charset="0"/>
              <a:cs typeface="Calibri" panose="020F0502020204030204" charset="0"/>
            </a:endParaRPr>
          </a:p>
          <a:p>
            <a:r>
              <a:rPr lang="zh-CN" altLang="en-US" sz="2000" b="1" dirty="0">
                <a:solidFill>
                  <a:schemeClr val="bg1"/>
                </a:solidFill>
                <a:latin typeface="Calibri" panose="020F0502020204030204" charset="0"/>
                <a:cs typeface="Calibri" panose="020F0502020204030204" charset="0"/>
              </a:rPr>
              <a:t>5</a:t>
            </a:r>
            <a:r>
              <a:rPr lang="en-US" altLang="zh-CN" sz="2000" b="1" dirty="0">
                <a:solidFill>
                  <a:schemeClr val="bg1"/>
                </a:solidFill>
                <a:latin typeface="Calibri" panose="020F0502020204030204" charset="0"/>
                <a:cs typeface="Calibri" panose="020F0502020204030204" charset="0"/>
              </a:rPr>
              <a:t>. </a:t>
            </a:r>
            <a:r>
              <a:rPr lang="zh-CN" altLang="en-US" sz="2000" b="1" dirty="0">
                <a:solidFill>
                  <a:schemeClr val="bg1"/>
                </a:solidFill>
                <a:latin typeface="Calibri" panose="020F0502020204030204" charset="0"/>
                <a:cs typeface="Calibri" panose="020F0502020204030204" charset="0"/>
              </a:rPr>
              <a:t>Activated carbon filter to effectively remove odors</a:t>
            </a:r>
          </a:p>
          <a:p>
            <a:endParaRPr lang="en-US" altLang="zh-CN" sz="2400" b="1" dirty="0">
              <a:solidFill>
                <a:schemeClr val="tx1">
                  <a:lumMod val="65000"/>
                  <a:lumOff val="35000"/>
                </a:schemeClr>
              </a:solidFill>
              <a:latin typeface="Calibri" panose="020F0502020204030204" charset="0"/>
              <a:cs typeface="Calibri" panose="020F0502020204030204" charset="0"/>
            </a:endParaRPr>
          </a:p>
          <a:p>
            <a:endParaRPr lang="en-US" altLang="zh-CN" sz="2400" b="1" dirty="0">
              <a:solidFill>
                <a:schemeClr val="tx1">
                  <a:lumMod val="65000"/>
                  <a:lumOff val="35000"/>
                </a:schemeClr>
              </a:solidFill>
              <a:latin typeface="Calibri" panose="020F0502020204030204" charset="0"/>
              <a:cs typeface="Calibri" panose="020F050202020403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5-1.jpg一件式造口袋-5-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28" name="内容占位符 27" descr="D:\OneDrive\桌面\一件式造口袋-6-1-1.png一件式造口袋-6-1-1"/>
          <p:cNvPicPr>
            <a:picLocks noGrp="1" noChangeAspect="1"/>
          </p:cNvPicPr>
          <p:nvPr>
            <p:ph idx="1"/>
          </p:nvPr>
        </p:nvPicPr>
        <p:blipFill>
          <a:blip r:embed="rId2" cstate="email"/>
          <a:srcRect/>
          <a:stretch>
            <a:fillRect/>
          </a:stretch>
        </p:blipFill>
        <p:spPr>
          <a:xfrm>
            <a:off x="514350" y="3467735"/>
            <a:ext cx="2348865" cy="2075180"/>
          </a:xfrm>
          <a:prstGeom prst="rect">
            <a:avLst/>
          </a:prstGeom>
        </p:spPr>
      </p:pic>
      <p:pic>
        <p:nvPicPr>
          <p:cNvPr id="29" name="图片 28" descr="D:\OneDrive\桌面\一件式造口袋-6-2-2.png一件式造口袋-6-2-2"/>
          <p:cNvPicPr>
            <a:picLocks noChangeAspect="1"/>
          </p:cNvPicPr>
          <p:nvPr/>
        </p:nvPicPr>
        <p:blipFill>
          <a:blip r:embed="rId3" cstate="email"/>
          <a:srcRect/>
          <a:stretch>
            <a:fillRect/>
          </a:stretch>
        </p:blipFill>
        <p:spPr>
          <a:xfrm>
            <a:off x="3390900" y="3507105"/>
            <a:ext cx="2167255" cy="2035810"/>
          </a:xfrm>
          <a:prstGeom prst="rect">
            <a:avLst/>
          </a:prstGeom>
        </p:spPr>
      </p:pic>
      <p:pic>
        <p:nvPicPr>
          <p:cNvPr id="30" name="图片 29" descr="一件式造口袋-6-3"/>
          <p:cNvPicPr>
            <a:picLocks noChangeAspect="1"/>
          </p:cNvPicPr>
          <p:nvPr/>
        </p:nvPicPr>
        <p:blipFill>
          <a:blip r:embed="rId4" cstate="email"/>
          <a:stretch>
            <a:fillRect/>
          </a:stretch>
        </p:blipFill>
        <p:spPr>
          <a:xfrm>
            <a:off x="6155690" y="3467735"/>
            <a:ext cx="2075180" cy="2075180"/>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155690"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2" name="图片 1" descr="1"/>
          <p:cNvPicPr>
            <a:picLocks noChangeAspect="1"/>
          </p:cNvPicPr>
          <p:nvPr/>
        </p:nvPicPr>
        <p:blipFill>
          <a:blip r:embed="rId3" cstate="email"/>
          <a:stretch>
            <a:fillRect/>
          </a:stretch>
        </p:blipFill>
        <p:spPr>
          <a:xfrm>
            <a:off x="0" y="904875"/>
            <a:ext cx="9144000" cy="5953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2" name="图片 1" descr="2"/>
          <p:cNvPicPr>
            <a:picLocks noChangeAspect="1"/>
          </p:cNvPicPr>
          <p:nvPr/>
        </p:nvPicPr>
        <p:blipFill>
          <a:blip r:embed="rId3" cstate="email"/>
          <a:stretch>
            <a:fillRect/>
          </a:stretch>
        </p:blipFill>
        <p:spPr>
          <a:xfrm>
            <a:off x="0" y="908685"/>
            <a:ext cx="9203690" cy="59924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二件式造口袋-8(1)"/>
          <p:cNvPicPr>
            <a:picLocks noChangeAspect="1"/>
          </p:cNvPicPr>
          <p:nvPr/>
        </p:nvPicPr>
        <p:blipFill>
          <a:blip r:embed="rId2"/>
          <a:stretch>
            <a:fillRect/>
          </a:stretch>
        </p:blipFill>
        <p:spPr>
          <a:xfrm>
            <a:off x="0" y="-27305"/>
            <a:ext cx="9144000" cy="6858000"/>
          </a:xfrm>
          <a:prstGeom prst="rect">
            <a:avLst/>
          </a:prstGeom>
        </p:spPr>
      </p:pic>
      <p:sp>
        <p:nvSpPr>
          <p:cNvPr id="3" name="文本框 2"/>
          <p:cNvSpPr txBox="1"/>
          <p:nvPr/>
        </p:nvSpPr>
        <p:spPr>
          <a:xfrm>
            <a:off x="629520" y="3034348"/>
            <a:ext cx="3707765" cy="768350"/>
          </a:xfrm>
          <a:prstGeom prst="rect">
            <a:avLst/>
          </a:prstGeom>
          <a:noFill/>
        </p:spPr>
        <p:txBody>
          <a:bodyPr wrap="square" rtlCol="0">
            <a:spAutoFit/>
          </a:bodyPr>
          <a:lstStyle/>
          <a:p>
            <a:r>
              <a:rPr lang="zh-CN" altLang="en-US" sz="4400" b="1" dirty="0">
                <a:solidFill>
                  <a:schemeClr val="bg1"/>
                </a:solidFill>
                <a:latin typeface="Calibri" panose="020F0502020204030204" charset="0"/>
                <a:cs typeface="Calibri" panose="020F0502020204030204" charset="0"/>
              </a:rPr>
              <a:t>The Bag Body</a:t>
            </a:r>
          </a:p>
        </p:txBody>
      </p:sp>
      <p:sp>
        <p:nvSpPr>
          <p:cNvPr id="4" name="文本框 3"/>
          <p:cNvSpPr txBox="1"/>
          <p:nvPr/>
        </p:nvSpPr>
        <p:spPr>
          <a:xfrm>
            <a:off x="611505" y="400494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pic>
        <p:nvPicPr>
          <p:cNvPr id="9" name="图片 8" descr="IMG_4050"/>
          <p:cNvPicPr>
            <a:picLocks noChangeAspect="1"/>
          </p:cNvPicPr>
          <p:nvPr/>
        </p:nvPicPr>
        <p:blipFill>
          <a:blip r:embed="rId3" cstate="print"/>
          <a:stretch>
            <a:fillRect/>
          </a:stretch>
        </p:blipFill>
        <p:spPr>
          <a:xfrm rot="19860000">
            <a:off x="4039870" y="305435"/>
            <a:ext cx="4238625" cy="63265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一件式造口袋-8-4"/>
          <p:cNvPicPr>
            <a:picLocks noChangeAspect="1"/>
          </p:cNvPicPr>
          <p:nvPr/>
        </p:nvPicPr>
        <p:blipFill>
          <a:blip r:embed="rId7" cstate="email"/>
          <a:stretch>
            <a:fillRect/>
          </a:stretch>
        </p:blipFill>
        <p:spPr>
          <a:xfrm>
            <a:off x="6433502" y="4125482"/>
            <a:ext cx="617220" cy="1142365"/>
          </a:xfrm>
          <a:prstGeom prst="rect">
            <a:avLst/>
          </a:prstGeom>
        </p:spPr>
      </p:pic>
      <p:pic>
        <p:nvPicPr>
          <p:cNvPr id="6" name="图片 5" descr="一件式造口袋-8-2"/>
          <p:cNvPicPr>
            <a:picLocks noChangeAspect="1"/>
          </p:cNvPicPr>
          <p:nvPr/>
        </p:nvPicPr>
        <p:blipFill>
          <a:blip r:embed="rId8" cstate="email"/>
          <a:stretch>
            <a:fillRect/>
          </a:stretch>
        </p:blipFill>
        <p:spPr>
          <a:xfrm>
            <a:off x="3112135" y="2508250"/>
            <a:ext cx="1109980" cy="892175"/>
          </a:xfrm>
          <a:prstGeom prst="rect">
            <a:avLst/>
          </a:prstGeom>
        </p:spPr>
      </p:pic>
      <p:pic>
        <p:nvPicPr>
          <p:cNvPr id="7" name="图片 6" descr="一件式造口袋-8-3"/>
          <p:cNvPicPr>
            <a:picLocks noChangeAspect="1"/>
          </p:cNvPicPr>
          <p:nvPr/>
        </p:nvPicPr>
        <p:blipFill>
          <a:blip r:embed="rId9" cstate="email"/>
          <a:stretch>
            <a:fillRect/>
          </a:stretch>
        </p:blipFill>
        <p:spPr>
          <a:xfrm>
            <a:off x="5652135" y="2420620"/>
            <a:ext cx="1976120" cy="965835"/>
          </a:xfrm>
          <a:prstGeom prst="rect">
            <a:avLst/>
          </a:prstGeom>
        </p:spPr>
      </p:pic>
      <p:pic>
        <p:nvPicPr>
          <p:cNvPr id="3" name="图片 2" descr="640fac28fffcb065db989ac84918db2"/>
          <p:cNvPicPr>
            <a:picLocks noChangeAspect="1"/>
          </p:cNvPicPr>
          <p:nvPr/>
        </p:nvPicPr>
        <p:blipFill>
          <a:blip r:embed="rId10" cstate="email"/>
          <a:stretch>
            <a:fillRect/>
          </a:stretch>
        </p:blipFill>
        <p:spPr>
          <a:xfrm>
            <a:off x="2739277" y="4191695"/>
            <a:ext cx="2078990" cy="104648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6473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0-1.jpg一件式造口袋-10-1"/>
          <p:cNvPicPr>
            <a:picLocks noChangeAspect="1"/>
          </p:cNvPicPr>
          <p:nvPr/>
        </p:nvPicPr>
        <p:blipFill>
          <a:blip r:embed="rId2" cstate="email"/>
          <a:srcRect/>
          <a:stretch>
            <a:fillRect/>
          </a:stretch>
        </p:blipFill>
        <p:spPr>
          <a:xfrm>
            <a:off x="0" y="0"/>
            <a:ext cx="9222105" cy="6916420"/>
          </a:xfrm>
          <a:prstGeom prst="rect">
            <a:avLst/>
          </a:prstGeom>
          <a:ln>
            <a:solidFill>
              <a:schemeClr val="accent1"/>
            </a:solidFill>
          </a:ln>
        </p:spPr>
      </p:pic>
      <p:sp>
        <p:nvSpPr>
          <p:cNvPr id="3" name="文本框 2"/>
          <p:cNvSpPr txBox="1"/>
          <p:nvPr/>
        </p:nvSpPr>
        <p:spPr>
          <a:xfrm>
            <a:off x="467360" y="2996565"/>
            <a:ext cx="3048000" cy="829945"/>
          </a:xfrm>
          <a:prstGeom prst="rect">
            <a:avLst/>
          </a:prstGeom>
          <a:noFill/>
        </p:spPr>
        <p:txBody>
          <a:bodyPr wrap="square" rtlCol="0">
            <a:spAutoFit/>
          </a:bodyPr>
          <a:lstStyle/>
          <a:p>
            <a:r>
              <a:rPr lang="zh-CN" altLang="en-US" sz="4800" b="1" dirty="0">
                <a:solidFill>
                  <a:srgbClr val="00B050"/>
                </a:solidFill>
                <a:latin typeface="Calibri" panose="020F0502020204030204" charset="0"/>
                <a:cs typeface="Calibri" panose="020F0502020204030204" charset="0"/>
              </a:rPr>
              <a:t>View Port</a:t>
            </a:r>
          </a:p>
        </p:txBody>
      </p:sp>
      <p:sp>
        <p:nvSpPr>
          <p:cNvPr id="4" name="文本框 3"/>
          <p:cNvSpPr txBox="1"/>
          <p:nvPr/>
        </p:nvSpPr>
        <p:spPr>
          <a:xfrm>
            <a:off x="479727" y="3826510"/>
            <a:ext cx="4392672" cy="1938992"/>
          </a:xfrm>
          <a:prstGeom prst="rect">
            <a:avLst/>
          </a:prstGeom>
          <a:noFill/>
        </p:spPr>
        <p:txBody>
          <a:bodyPr wrap="square" rtlCol="0">
            <a:spAutoFit/>
          </a:bodyPr>
          <a:lstStyle/>
          <a:p>
            <a:r>
              <a:rPr lang="zh-CN" altLang="en-US" sz="2000" dirty="0">
                <a:solidFill>
                  <a:schemeClr val="tx1">
                    <a:lumMod val="65000"/>
                    <a:lumOff val="35000"/>
                  </a:schemeClr>
                </a:solidFill>
                <a:latin typeface="Calibri" panose="020F0502020204030204" charset="0"/>
                <a:cs typeface="Calibri" panose="020F0502020204030204" charset="0"/>
              </a:rPr>
              <a:t>The hidden stoma observation window is convenient for doctors and patients to observe the stoma</a:t>
            </a:r>
          </a:p>
          <a:p>
            <a:endParaRPr lang="zh-CN" altLang="en-US" sz="2000" dirty="0">
              <a:solidFill>
                <a:schemeClr val="tx1">
                  <a:lumMod val="65000"/>
                  <a:lumOff val="35000"/>
                </a:schemeClr>
              </a:solidFill>
              <a:latin typeface="Calibri" panose="020F0502020204030204" charset="0"/>
              <a:cs typeface="Calibri" panose="020F0502020204030204" charset="0"/>
            </a:endParaRPr>
          </a:p>
          <a:p>
            <a:r>
              <a:rPr lang="zh-CN" altLang="en-US" sz="2000" dirty="0">
                <a:solidFill>
                  <a:schemeClr val="tx1">
                    <a:lumMod val="65000"/>
                    <a:lumOff val="35000"/>
                  </a:schemeClr>
                </a:solidFill>
                <a:latin typeface="Calibri" panose="020F0502020204030204" charset="0"/>
                <a:cs typeface="Calibri" panose="020F0502020204030204" charset="0"/>
              </a:rPr>
              <a:t>Larger viewing windows for better visibility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1-1.jpg一件式造口袋-11-1"/>
          <p:cNvPicPr>
            <a:picLocks noChangeAspect="1"/>
          </p:cNvPicPr>
          <p:nvPr/>
        </p:nvPicPr>
        <p:blipFill>
          <a:blip r:embed="rId2" cstate="email"/>
          <a:srcRect/>
          <a:stretch>
            <a:fillRect/>
          </a:stretch>
        </p:blipFill>
        <p:spPr>
          <a:xfrm>
            <a:off x="-36195" y="0"/>
            <a:ext cx="9144000" cy="6858000"/>
          </a:xfrm>
          <a:prstGeom prst="rect">
            <a:avLst/>
          </a:prstGeom>
          <a:ln>
            <a:solidFill>
              <a:schemeClr val="accent1"/>
            </a:solidFill>
          </a:ln>
        </p:spPr>
      </p:pic>
      <p:sp>
        <p:nvSpPr>
          <p:cNvPr id="3" name="文本框 2"/>
          <p:cNvSpPr txBox="1"/>
          <p:nvPr/>
        </p:nvSpPr>
        <p:spPr>
          <a:xfrm>
            <a:off x="4860032" y="1066021"/>
            <a:ext cx="4728845" cy="583565"/>
          </a:xfrm>
          <a:prstGeom prst="rect">
            <a:avLst/>
          </a:prstGeom>
          <a:noFill/>
        </p:spPr>
        <p:txBody>
          <a:bodyPr wrap="square" rtlCol="0">
            <a:spAutoFit/>
          </a:bodyPr>
          <a:lstStyle/>
          <a:p>
            <a:r>
              <a:rPr lang="zh-CN" altLang="en-US" sz="3200" b="1" dirty="0">
                <a:solidFill>
                  <a:srgbClr val="00B050"/>
                </a:solidFill>
                <a:latin typeface="Calibri" panose="020F0502020204030204" charset="0"/>
                <a:cs typeface="Calibri" panose="020F0502020204030204" charset="0"/>
              </a:rPr>
              <a:t>Activated Carbon Filter</a:t>
            </a:r>
          </a:p>
        </p:txBody>
      </p:sp>
      <p:sp>
        <p:nvSpPr>
          <p:cNvPr id="4" name="文本框 3"/>
          <p:cNvSpPr txBox="1"/>
          <p:nvPr/>
        </p:nvSpPr>
        <p:spPr>
          <a:xfrm>
            <a:off x="5392103" y="1956435"/>
            <a:ext cx="3048000" cy="286131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Using activated carbon filter to reduce odor</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The activated carbon filter of ILIFECARE design is absorbs odor effectively</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It means giving a better comfort and greater confidence to patients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95536" y="476672"/>
            <a:ext cx="5965825" cy="1692910"/>
          </a:xfrm>
        </p:spPr>
        <p:txBody>
          <a:bodyPr/>
          <a:lstStyle/>
          <a:p>
            <a:pPr algn="l" defTabSz="914400">
              <a:buClrTx/>
              <a:buSzTx/>
              <a:buFontTx/>
            </a:pP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Schematic diagram of the filtration process  </a:t>
            </a:r>
          </a:p>
        </p:txBody>
      </p:sp>
      <p:pic>
        <p:nvPicPr>
          <p:cNvPr id="4" name="图片 3" descr="一件式造口袋-12-1"/>
          <p:cNvPicPr>
            <a:picLocks noChangeAspect="1"/>
          </p:cNvPicPr>
          <p:nvPr/>
        </p:nvPicPr>
        <p:blipFill>
          <a:blip r:embed="rId2" cstate="email"/>
          <a:stretch>
            <a:fillRect/>
          </a:stretch>
        </p:blipFill>
        <p:spPr>
          <a:xfrm>
            <a:off x="5507990" y="911225"/>
            <a:ext cx="2320290" cy="1219200"/>
          </a:xfrm>
          <a:prstGeom prst="rect">
            <a:avLst/>
          </a:prstGeom>
        </p:spPr>
      </p:pic>
      <p:pic>
        <p:nvPicPr>
          <p:cNvPr id="6" name="图片 5" descr="一件式造口袋-12-2"/>
          <p:cNvPicPr>
            <a:picLocks noChangeAspect="1"/>
          </p:cNvPicPr>
          <p:nvPr/>
        </p:nvPicPr>
        <p:blipFill>
          <a:blip r:embed="rId3" cstate="email"/>
          <a:stretch>
            <a:fillRect/>
          </a:stretch>
        </p:blipFill>
        <p:spPr>
          <a:xfrm>
            <a:off x="4703127" y="2398563"/>
            <a:ext cx="4363085" cy="1280160"/>
          </a:xfrm>
          <a:prstGeom prst="rect">
            <a:avLst/>
          </a:prstGeom>
        </p:spPr>
      </p:pic>
      <p:pic>
        <p:nvPicPr>
          <p:cNvPr id="7" name="图片 6" descr="一件式造口袋-12-3"/>
          <p:cNvPicPr>
            <a:picLocks noChangeAspect="1"/>
          </p:cNvPicPr>
          <p:nvPr/>
        </p:nvPicPr>
        <p:blipFill>
          <a:blip r:embed="rId4" cstate="email"/>
          <a:stretch>
            <a:fillRect/>
          </a:stretch>
        </p:blipFill>
        <p:spPr>
          <a:xfrm>
            <a:off x="5076056" y="4149080"/>
            <a:ext cx="3375660" cy="1558290"/>
          </a:xfrm>
          <a:prstGeom prst="rect">
            <a:avLst/>
          </a:prstGeom>
        </p:spPr>
      </p:pic>
      <p:sp>
        <p:nvSpPr>
          <p:cNvPr id="9" name="文本框 8"/>
          <p:cNvSpPr txBox="1"/>
          <p:nvPr/>
        </p:nvSpPr>
        <p:spPr>
          <a:xfrm>
            <a:off x="395536" y="1772816"/>
            <a:ext cx="4191635" cy="3784600"/>
          </a:xfrm>
          <a:prstGeom prst="rect">
            <a:avLst/>
          </a:prstGeom>
          <a:noFill/>
        </p:spPr>
        <p:txBody>
          <a:bodyPr wrap="square" rtlCol="0">
            <a:spAutoFit/>
          </a:bodyPr>
          <a:lstStyle/>
          <a:p>
            <a:r>
              <a:rPr lang="zh-CN" altLang="en-US" sz="2400" dirty="0">
                <a:solidFill>
                  <a:schemeClr val="tx1">
                    <a:lumMod val="65000"/>
                    <a:lumOff val="35000"/>
                  </a:schemeClr>
                </a:solidFill>
                <a:latin typeface="Calibri" panose="020F0502020204030204" charset="0"/>
                <a:cs typeface="Calibri" panose="020F0502020204030204" charset="0"/>
              </a:rPr>
              <a:t>The gas will enter through the air intake, and then exit through the exhaust port.</a:t>
            </a:r>
          </a:p>
          <a:p>
            <a:endParaRPr lang="zh-CN" altLang="en-US" sz="2400" dirty="0">
              <a:solidFill>
                <a:schemeClr val="tx1">
                  <a:lumMod val="65000"/>
                  <a:lumOff val="35000"/>
                </a:schemeClr>
              </a:solidFill>
              <a:latin typeface="Calibri" panose="020F0502020204030204" charset="0"/>
              <a:cs typeface="Calibri" panose="020F0502020204030204" charset="0"/>
            </a:endParaRPr>
          </a:p>
          <a:p>
            <a:r>
              <a:rPr lang="zh-CN" altLang="en-US" sz="2400" dirty="0">
                <a:solidFill>
                  <a:schemeClr val="tx1">
                    <a:lumMod val="65000"/>
                    <a:lumOff val="35000"/>
                  </a:schemeClr>
                </a:solidFill>
                <a:latin typeface="Calibri" panose="020F0502020204030204" charset="0"/>
                <a:cs typeface="Calibri" panose="020F0502020204030204" charset="0"/>
              </a:rPr>
              <a:t>Meanwhile,there is an S cut on the high-barrier film, which may appear on the left or on the middle, and its function is to better exhaust the gas </a:t>
            </a:r>
            <a:r>
              <a:rPr lang="en-US" altLang="zh-CN" sz="2400" dirty="0">
                <a:solidFill>
                  <a:schemeClr val="tx1">
                    <a:lumMod val="65000"/>
                    <a:lumOff val="35000"/>
                  </a:schemeClr>
                </a:solidFill>
                <a:latin typeface="Calibri" panose="020F0502020204030204" charset="0"/>
                <a:cs typeface="Calibri" panose="020F0502020204030204" charset="0"/>
              </a:rPr>
              <a:t>a</a:t>
            </a:r>
            <a:r>
              <a:rPr lang="zh-CN" altLang="en-US" sz="2400" dirty="0">
                <a:solidFill>
                  <a:schemeClr val="tx1">
                    <a:lumMod val="65000"/>
                    <a:lumOff val="35000"/>
                  </a:schemeClr>
                </a:solidFill>
                <a:latin typeface="Calibri" panose="020F0502020204030204" charset="0"/>
                <a:cs typeface="Calibri" panose="020F0502020204030204" charset="0"/>
              </a:rPr>
              <a:t>nd prevent bag swelling.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9" name="标题 3073"/>
          <p:cNvSpPr>
            <a:spLocks noGrp="1"/>
          </p:cNvSpPr>
          <p:nvPr>
            <p:custDataLst>
              <p:tags r:id="rId1"/>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
        <p:nvSpPr>
          <p:cNvPr id="10" name="文本框 9"/>
          <p:cNvSpPr txBox="1"/>
          <p:nvPr/>
        </p:nvSpPr>
        <p:spPr>
          <a:xfrm>
            <a:off x="5069840" y="257492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or </a:t>
            </a:r>
          </a:p>
          <a:p>
            <a:r>
              <a:rPr sz="2400" b="1" dirty="0">
                <a:solidFill>
                  <a:schemeClr val="tx1">
                    <a:lumMod val="65000"/>
                    <a:lumOff val="35000"/>
                  </a:schemeClr>
                </a:solidFill>
                <a:latin typeface="Calibri" panose="020F0502020204030204" charset="0"/>
                <a:cs typeface="Calibri" panose="020F0502020204030204" charset="0"/>
              </a:rPr>
              <a:t>saline and wait for the skin to dry.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99605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2. </a:t>
            </a:r>
            <a:r>
              <a:rPr lang="zh-CN" altLang="en-US" sz="2400" b="1" dirty="0">
                <a:solidFill>
                  <a:schemeClr val="tx1">
                    <a:lumMod val="65000"/>
                    <a:lumOff val="35000"/>
                  </a:schemeClr>
                </a:solidFill>
                <a:latin typeface="Calibri" panose="020F0502020204030204" charset="0"/>
                <a:cs typeface="Calibri" panose="020F0502020204030204" charset="0"/>
              </a:rPr>
              <a:t>Measure your stoma and cut the barrier to the appropriate size/shape.</a:t>
            </a:r>
          </a:p>
        </p:txBody>
      </p:sp>
      <p:sp>
        <p:nvSpPr>
          <p:cNvPr id="4" name="标题 3073"/>
          <p:cNvSpPr>
            <a:spLocks noGrp="1"/>
          </p:cNvSpPr>
          <p:nvPr>
            <p:custDataLst>
              <p:tags r:id="rId2"/>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10" name="文本框 9"/>
          <p:cNvSpPr txBox="1"/>
          <p:nvPr>
            <p:custDataLst>
              <p:tags r:id="rId1"/>
            </p:custDataLst>
          </p:nvPr>
        </p:nvSpPr>
        <p:spPr>
          <a:xfrm>
            <a:off x="4885055" y="2348865"/>
            <a:ext cx="4171950"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3. </a:t>
            </a:r>
            <a:r>
              <a:rPr lang="zh-CN" altLang="en-US" sz="2400" b="1" dirty="0">
                <a:solidFill>
                  <a:schemeClr val="tx1">
                    <a:lumMod val="65000"/>
                    <a:lumOff val="35000"/>
                  </a:schemeClr>
                </a:solidFill>
                <a:latin typeface="Calibri" panose="020F0502020204030204" charset="0"/>
                <a:cs typeface="Calibri" panose="020F0502020204030204" charset="0"/>
              </a:rPr>
              <a:t>You can choose to place gauze on the stoma to prevent </a:t>
            </a:r>
          </a:p>
          <a:p>
            <a:r>
              <a:rPr lang="zh-CN" altLang="en-US" sz="2400" b="1" dirty="0">
                <a:solidFill>
                  <a:schemeClr val="tx1">
                    <a:lumMod val="65000"/>
                    <a:lumOff val="35000"/>
                  </a:schemeClr>
                </a:solidFill>
                <a:latin typeface="Calibri" panose="020F0502020204030204" charset="0"/>
                <a:cs typeface="Calibri" panose="020F0502020204030204" charset="0"/>
              </a:rPr>
              <a:t>feces and exudates from flowing out when pasting the </a:t>
            </a:r>
          </a:p>
          <a:p>
            <a:r>
              <a:rPr lang="zh-CN" altLang="en-US" sz="2400" b="1" dirty="0">
                <a:solidFill>
                  <a:schemeClr val="tx1">
                    <a:lumMod val="65000"/>
                    <a:lumOff val="35000"/>
                  </a:schemeClr>
                </a:solidFill>
                <a:latin typeface="Calibri" panose="020F0502020204030204" charset="0"/>
                <a:cs typeface="Calibri" panose="020F0502020204030204" charset="0"/>
              </a:rPr>
              <a:t>hydrocolloid barrier.</a:t>
            </a:r>
          </a:p>
        </p:txBody>
      </p:sp>
      <p:sp>
        <p:nvSpPr>
          <p:cNvPr id="4" name="标题 3073"/>
          <p:cNvSpPr>
            <a:spLocks noGrp="1"/>
          </p:cNvSpPr>
          <p:nvPr>
            <p:custDataLst>
              <p:tags r:id="rId2"/>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10" name="文本框 9"/>
          <p:cNvSpPr txBox="1"/>
          <p:nvPr>
            <p:custDataLst>
              <p:tags r:id="rId1"/>
            </p:custDataLst>
          </p:nvPr>
        </p:nvSpPr>
        <p:spPr>
          <a:xfrm>
            <a:off x="4860032" y="2348865"/>
            <a:ext cx="4104456"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4. </a:t>
            </a:r>
            <a:r>
              <a:rPr lang="zh-CN" altLang="en-US" sz="2400" b="1" dirty="0">
                <a:solidFill>
                  <a:schemeClr val="tx1">
                    <a:lumMod val="65000"/>
                    <a:lumOff val="35000"/>
                  </a:schemeClr>
                </a:solidFill>
                <a:latin typeface="Calibri" panose="020F0502020204030204" charset="0"/>
                <a:cs typeface="Calibri" panose="020F0502020204030204" charset="0"/>
              </a:rPr>
              <a:t>Peel off the PET protective film from the barrier to expose the hydrocolloid adhesive.</a:t>
            </a:r>
          </a:p>
        </p:txBody>
      </p:sp>
      <p:sp>
        <p:nvSpPr>
          <p:cNvPr id="4" name="标题 3073"/>
          <p:cNvSpPr>
            <a:spLocks noGrp="1"/>
          </p:cNvSpPr>
          <p:nvPr>
            <p:custDataLst>
              <p:tags r:id="rId2"/>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7.png一件式造口袋-17-7"/>
          <p:cNvPicPr>
            <a:picLocks noChangeAspect="1"/>
          </p:cNvPicPr>
          <p:nvPr/>
        </p:nvPicPr>
        <p:blipFill>
          <a:blip r:embed="rId5" cstate="email"/>
          <a:srcRect/>
          <a:stretch>
            <a:fillRect/>
          </a:stretch>
        </p:blipFill>
        <p:spPr>
          <a:xfrm>
            <a:off x="323528" y="2087121"/>
            <a:ext cx="4297367" cy="2546474"/>
          </a:xfrm>
          <a:prstGeom prst="rect">
            <a:avLst/>
          </a:prstGeom>
        </p:spPr>
      </p:pic>
      <p:sp>
        <p:nvSpPr>
          <p:cNvPr id="10" name="文本框 9"/>
          <p:cNvSpPr txBox="1"/>
          <p:nvPr>
            <p:custDataLst>
              <p:tags r:id="rId1"/>
            </p:custDataLst>
          </p:nvPr>
        </p:nvSpPr>
        <p:spPr>
          <a:xfrm>
            <a:off x="4715510" y="2060574"/>
            <a:ext cx="4297367" cy="3240633"/>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5. </a:t>
            </a:r>
            <a:r>
              <a:rPr lang="zh-CN" altLang="en-US" sz="2400" b="1" dirty="0">
                <a:solidFill>
                  <a:schemeClr val="tx1">
                    <a:lumMod val="65000"/>
                    <a:lumOff val="35000"/>
                  </a:schemeClr>
                </a:solidFill>
                <a:latin typeface="Calibri" panose="020F0502020204030204" charset="0"/>
                <a:cs typeface="Calibri" panose="020F0502020204030204" charset="0"/>
              </a:rPr>
              <a:t>Let a small amount of air enter the bag to prevent the </a:t>
            </a:r>
          </a:p>
          <a:p>
            <a:r>
              <a:rPr lang="zh-CN" altLang="en-US" sz="2400" b="1" dirty="0">
                <a:solidFill>
                  <a:schemeClr val="tx1">
                    <a:lumMod val="65000"/>
                    <a:lumOff val="35000"/>
                  </a:schemeClr>
                </a:solidFill>
                <a:latin typeface="Calibri" panose="020F0502020204030204" charset="0"/>
                <a:cs typeface="Calibri" panose="020F0502020204030204" charset="0"/>
              </a:rPr>
              <a:t>ostomy bag from sticking together during use. Align </a:t>
            </a:r>
          </a:p>
          <a:p>
            <a:r>
              <a:rPr lang="zh-CN" altLang="en-US" sz="2400" b="1" dirty="0">
                <a:solidFill>
                  <a:schemeClr val="tx1">
                    <a:lumMod val="65000"/>
                    <a:lumOff val="35000"/>
                  </a:schemeClr>
                </a:solidFill>
                <a:latin typeface="Calibri" panose="020F0502020204030204" charset="0"/>
                <a:cs typeface="Calibri" panose="020F0502020204030204" charset="0"/>
              </a:rPr>
              <a:t>the hydrocolloid barrier with the stoma and apply </a:t>
            </a:r>
          </a:p>
          <a:p>
            <a:r>
              <a:rPr lang="zh-CN" altLang="en-US" sz="2400" b="1" dirty="0">
                <a:solidFill>
                  <a:schemeClr val="tx1">
                    <a:lumMod val="65000"/>
                    <a:lumOff val="35000"/>
                  </a:schemeClr>
                </a:solidFill>
                <a:latin typeface="Calibri" panose="020F0502020204030204" charset="0"/>
                <a:cs typeface="Calibri" panose="020F0502020204030204" charset="0"/>
              </a:rPr>
              <a:t>pressure so that it adheres completely to the skin</a:t>
            </a:r>
          </a:p>
        </p:txBody>
      </p:sp>
      <p:sp>
        <p:nvSpPr>
          <p:cNvPr id="6" name="标题 3073"/>
          <p:cNvSpPr>
            <a:spLocks noGrp="1"/>
          </p:cNvSpPr>
          <p:nvPr>
            <p:custDataLst>
              <p:tags r:id="rId2"/>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闭口-说明-2.png闭口-说明-2"/>
          <p:cNvPicPr>
            <a:picLocks noChangeAspect="1"/>
          </p:cNvPicPr>
          <p:nvPr/>
        </p:nvPicPr>
        <p:blipFill>
          <a:blip r:embed="rId5"/>
          <a:srcRect/>
          <a:stretch>
            <a:fillRect/>
          </a:stretch>
        </p:blipFill>
        <p:spPr>
          <a:xfrm>
            <a:off x="439303" y="2060848"/>
            <a:ext cx="3972560" cy="2372722"/>
          </a:xfrm>
          <a:prstGeom prst="rect">
            <a:avLst/>
          </a:prstGeom>
        </p:spPr>
      </p:pic>
      <p:sp>
        <p:nvSpPr>
          <p:cNvPr id="10" name="文本框 9"/>
          <p:cNvSpPr txBox="1"/>
          <p:nvPr>
            <p:custDataLst>
              <p:tags r:id="rId1"/>
            </p:custDataLst>
          </p:nvPr>
        </p:nvSpPr>
        <p:spPr>
          <a:xfrm>
            <a:off x="4715510" y="2420620"/>
            <a:ext cx="4164330" cy="208280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6. </a:t>
            </a:r>
            <a:r>
              <a:rPr lang="zh-CN" altLang="en-US" sz="2400" b="1" dirty="0">
                <a:solidFill>
                  <a:schemeClr val="tx1">
                    <a:lumMod val="65000"/>
                    <a:lumOff val="35000"/>
                  </a:schemeClr>
                </a:solidFill>
                <a:latin typeface="Calibri" panose="020F0502020204030204" charset="0"/>
                <a:cs typeface="Calibri" panose="020F0502020204030204" charset="0"/>
              </a:rPr>
              <a:t>Remove the ostomy bag when it is full and discard it.</a:t>
            </a:r>
          </a:p>
        </p:txBody>
      </p:sp>
      <p:sp>
        <p:nvSpPr>
          <p:cNvPr id="4" name="标题 3073"/>
          <p:cNvSpPr>
            <a:spLocks noGrp="1"/>
          </p:cNvSpPr>
          <p:nvPr>
            <p:custDataLst>
              <p:tags r:id="rId2"/>
            </p:custDataLst>
          </p:nvPr>
        </p:nvSpPr>
        <p:spPr>
          <a:xfrm>
            <a:off x="457200" y="274955"/>
            <a:ext cx="80010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 Ostomy Bag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251460" y="1268730"/>
            <a:ext cx="8563610" cy="2082800"/>
          </a:xfrm>
          <a:prstGeom prst="rect">
            <a:avLst/>
          </a:prstGeom>
          <a:noFill/>
        </p:spPr>
        <p:txBody>
          <a:bodyPr wrap="square" rtlCol="0">
            <a:noAutofit/>
          </a:bodyPr>
          <a:lstStyle/>
          <a:p>
            <a:endParaRPr lang="en-US" altLang="zh-CN" sz="24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1.</a:t>
            </a:r>
            <a:r>
              <a:rPr lang="en-US" altLang="zh-CN" sz="2000" b="1" dirty="0">
                <a:solidFill>
                  <a:schemeClr val="tx1">
                    <a:lumMod val="65000"/>
                    <a:lumOff val="35000"/>
                  </a:schemeClr>
                </a:solidFill>
                <a:latin typeface="Calibri" panose="020F0502020204030204" charset="0"/>
                <a:cs typeface="Calibri" panose="020F0502020204030204" charset="0"/>
              </a:rPr>
              <a:t> </a:t>
            </a:r>
            <a:r>
              <a:rPr lang="zh-CN" altLang="en-US" sz="2000" b="1" dirty="0">
                <a:solidFill>
                  <a:schemeClr val="tx1">
                    <a:lumMod val="65000"/>
                    <a:lumOff val="35000"/>
                  </a:schemeClr>
                </a:solidFill>
                <a:latin typeface="Calibri" panose="020F0502020204030204" charset="0"/>
                <a:cs typeface="Calibri" panose="020F0502020204030204" charset="0"/>
              </a:rPr>
              <a:t>It is used in patients with a stoma.</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a:t>
            </a:r>
            <a:r>
              <a:rPr sz="2000" b="1" dirty="0">
                <a:solidFill>
                  <a:schemeClr val="tx1">
                    <a:lumMod val="65000"/>
                    <a:lumOff val="35000"/>
                  </a:schemeClr>
                </a:solidFill>
                <a:latin typeface="Calibri" panose="020F0502020204030204" charset="0"/>
                <a:cs typeface="Calibri" panose="020F0502020204030204" charset="0"/>
              </a:rPr>
              <a:t>Usually it can be used for 1 to 3 days, continuous use will affect the adhesion ability, and the ostomy bag should be replaced immediately after it is filled with feces.</a:t>
            </a:r>
          </a:p>
          <a:p>
            <a:endParaRPr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Ostomy bag can not be recycled</a:t>
            </a:r>
            <a:r>
              <a:rPr lang="en-US" altLang="zh-CN" sz="2000" b="1" dirty="0">
                <a:solidFill>
                  <a:schemeClr val="tx1">
                    <a:lumMod val="65000"/>
                    <a:lumOff val="35000"/>
                  </a:schemeClr>
                </a:solidFill>
                <a:latin typeface="Calibri" panose="020F0502020204030204" charset="0"/>
                <a:cs typeface="Calibri" panose="020F0502020204030204" charset="0"/>
              </a:rPr>
              <a:t>.</a:t>
            </a:r>
            <a:endParaRPr lang="zh-CN" altLang="en-US" sz="2000" b="1" dirty="0">
              <a:solidFill>
                <a:schemeClr val="tx1">
                  <a:lumMod val="65000"/>
                  <a:lumOff val="35000"/>
                </a:schemeClr>
              </a:solidFill>
              <a:latin typeface="Calibri" panose="020F0502020204030204" charset="0"/>
              <a:cs typeface="Calibri" panose="020F0502020204030204" charset="0"/>
            </a:endParaRPr>
          </a:p>
          <a:p>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a:t>
            </a:r>
            <a:r>
              <a:rPr sz="2000" b="1" dirty="0">
                <a:solidFill>
                  <a:schemeClr val="tx1">
                    <a:lumMod val="65000"/>
                    <a:lumOff val="35000"/>
                  </a:schemeClr>
                </a:solidFill>
                <a:latin typeface="Calibri" panose="020F0502020204030204" charset="0"/>
                <a:cs typeface="Calibri" panose="020F0502020204030204" charset="0"/>
              </a:rPr>
              <a:t>The ostomy bag cannot be thrown directly into the toilet or sewer, nor can it be discarded at will. Please pay attention to environmental protection.</a:t>
            </a:r>
          </a:p>
          <a:p>
            <a:endParaRPr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4" cstate="email"/>
          <a:stretch>
            <a:fillRect/>
          </a:stretch>
        </p:blipFill>
        <p:spPr>
          <a:xfrm flipH="1">
            <a:off x="-530611"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920</Words>
  <Application>Microsoft Office PowerPoint</Application>
  <PresentationFormat>全屏显示(4:3)</PresentationFormat>
  <Paragraphs>107</Paragraphs>
  <Slides>24</Slides>
  <Notes>0</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默认设计模板</vt:lpstr>
      <vt:lpstr>1_默认设计模板</vt:lpstr>
      <vt:lpstr>幻灯片 1</vt:lpstr>
      <vt:lpstr>幻灯片 2</vt:lpstr>
      <vt:lpstr>幻灯片 3</vt:lpstr>
      <vt:lpstr>幻灯片 4</vt:lpstr>
      <vt:lpstr>幻灯片 5</vt:lpstr>
      <vt:lpstr>幻灯片 6</vt:lpstr>
      <vt:lpstr>Three Barrier Styles To Fit Every Type Of Stoma</vt:lpstr>
      <vt:lpstr>Hydrocolloid Barrier</vt:lpstr>
      <vt:lpstr>Hydrocolloid Barrier With Tape Border</vt:lpstr>
      <vt:lpstr>Convex barrier </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37</cp:revision>
  <dcterms:created xsi:type="dcterms:W3CDTF">2023-03-21T08:45:00Z</dcterms:created>
  <dcterms:modified xsi:type="dcterms:W3CDTF">2023-05-26T03:46:38Z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